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5" r:id="rId7"/>
    <p:sldId id="264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81" r:id="rId19"/>
    <p:sldId id="280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52D8-E4B7-4518-8391-A680D216E91B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7891-A66E-41F6-9998-4FEE8BBB78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37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52D8-E4B7-4518-8391-A680D216E91B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7891-A66E-41F6-9998-4FEE8BBB78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59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52D8-E4B7-4518-8391-A680D216E91B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7891-A66E-41F6-9998-4FEE8BBB78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97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52D8-E4B7-4518-8391-A680D216E91B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7891-A66E-41F6-9998-4FEE8BBB78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08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52D8-E4B7-4518-8391-A680D216E91B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7891-A66E-41F6-9998-4FEE8BBB78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36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52D8-E4B7-4518-8391-A680D216E91B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7891-A66E-41F6-9998-4FEE8BBB78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68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52D8-E4B7-4518-8391-A680D216E91B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7891-A66E-41F6-9998-4FEE8BBB78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55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52D8-E4B7-4518-8391-A680D216E91B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7891-A66E-41F6-9998-4FEE8BBB78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4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52D8-E4B7-4518-8391-A680D216E91B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7891-A66E-41F6-9998-4FEE8BBB78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05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52D8-E4B7-4518-8391-A680D216E91B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7891-A66E-41F6-9998-4FEE8BBB78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4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52D8-E4B7-4518-8391-A680D216E91B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7891-A66E-41F6-9998-4FEE8BBB78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7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252D8-E4B7-4518-8391-A680D216E91B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C7891-A66E-41F6-9998-4FEE8BBB78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0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8186" y="485350"/>
            <a:ext cx="10805375" cy="6372649"/>
          </a:xfrm>
        </p:spPr>
        <p:txBody>
          <a:bodyPr>
            <a:normAutofit/>
          </a:bodyPr>
          <a:lstStyle/>
          <a:p>
            <a:r>
              <a:rPr lang="tr-TR" sz="4000" b="1" dirty="0"/>
              <a:t>TEKNOLOJİ</a:t>
            </a:r>
          </a:p>
          <a:p>
            <a:pPr algn="l"/>
            <a:r>
              <a:rPr lang="tr-TR" sz="4000" dirty="0"/>
              <a:t>İnsanların hayatını kolaylaştıran icat, yenilik ve güncellemelere teknoloji denir. </a:t>
            </a:r>
          </a:p>
          <a:p>
            <a:pPr algn="l"/>
            <a:r>
              <a:rPr lang="tr-TR" sz="4000" dirty="0"/>
              <a:t>İnsanların bir amaç için kullandığı tüm araç gereç ve makinelerin üretebilme kapasitesi.</a:t>
            </a:r>
          </a:p>
          <a:p>
            <a:pPr algn="l"/>
            <a:r>
              <a:rPr lang="tr-TR" sz="4000" dirty="0"/>
              <a:t>Teknoloji denilince ilk olarak akla bilgisayar, tablet ve telefon gibi elektronik cihazlar gelse de bunlar birer teknoloji ürünüdür. Bu ürünlerin üretilmesinde farklı teknolojiler kullanılır.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7907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40913" y="137620"/>
            <a:ext cx="10805375" cy="6372649"/>
          </a:xfrm>
        </p:spPr>
        <p:txBody>
          <a:bodyPr>
            <a:normAutofit lnSpcReduction="10000"/>
          </a:bodyPr>
          <a:lstStyle/>
          <a:p>
            <a:r>
              <a:rPr lang="tr-TR" sz="4000" b="1" dirty="0"/>
              <a:t>YAZILIM ÖRNEKLERİ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İşletim Sistemleri</a:t>
            </a:r>
          </a:p>
          <a:p>
            <a:pPr algn="l"/>
            <a:r>
              <a:rPr lang="tr-TR" sz="4000" dirty="0"/>
              <a:t>Bilgisayar sistemlerini yöneten en temel yazılımlardır. İşletim sistemi olmadan bilgisayar sistemleri kullanılamaz.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tr-TR" sz="3600" dirty="0"/>
              <a:t>Windows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tr-TR" sz="3600" dirty="0" err="1"/>
              <a:t>Android</a:t>
            </a:r>
            <a:endParaRPr lang="tr-TR" sz="3600" dirty="0"/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tr-TR" sz="3600" dirty="0"/>
              <a:t>İOS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tr-TR" sz="3600" dirty="0" err="1"/>
              <a:t>Macos</a:t>
            </a:r>
            <a:endParaRPr lang="tr-TR" sz="3600" dirty="0"/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tr-TR" sz="3600" dirty="0"/>
              <a:t>Linux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tr-TR" sz="3600" dirty="0" err="1"/>
              <a:t>Pardus</a:t>
            </a:r>
            <a:endParaRPr lang="tr-TR" sz="3600" dirty="0"/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tr-TR" sz="3600" dirty="0" err="1"/>
              <a:t>Harmony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474981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40913" y="137620"/>
            <a:ext cx="10805375" cy="6372649"/>
          </a:xfrm>
        </p:spPr>
        <p:txBody>
          <a:bodyPr>
            <a:normAutofit/>
          </a:bodyPr>
          <a:lstStyle/>
          <a:p>
            <a:r>
              <a:rPr lang="tr-TR" sz="4000" b="1" dirty="0"/>
              <a:t>YAZILIM ÖRNEKLERİ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Ofis Yazılımları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tr-TR" sz="3600" dirty="0"/>
              <a:t>Word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tr-TR" sz="3600" dirty="0"/>
              <a:t>Excel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tr-TR" sz="3600" dirty="0" err="1"/>
              <a:t>Power</a:t>
            </a:r>
            <a:r>
              <a:rPr lang="tr-TR" sz="3600" dirty="0"/>
              <a:t> Point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tr-TR" sz="3600" dirty="0"/>
              <a:t>Paint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Bütün Oyunlar</a:t>
            </a:r>
          </a:p>
          <a:p>
            <a:pPr lvl="1" algn="l"/>
            <a:endParaRPr lang="tr-TR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599892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40913" y="137620"/>
            <a:ext cx="10805375" cy="6372649"/>
          </a:xfrm>
        </p:spPr>
        <p:txBody>
          <a:bodyPr>
            <a:normAutofit/>
          </a:bodyPr>
          <a:lstStyle/>
          <a:p>
            <a:r>
              <a:rPr lang="tr-TR" sz="4000" b="1" dirty="0"/>
              <a:t>YAZILIM ÖRNEKLERİ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İnternet Tarayıcıları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tr-TR" sz="3600" dirty="0"/>
              <a:t>Microsoft </a:t>
            </a:r>
            <a:r>
              <a:rPr lang="tr-TR" sz="3600" dirty="0" err="1"/>
              <a:t>Edge</a:t>
            </a:r>
            <a:endParaRPr lang="tr-TR" sz="3600" dirty="0"/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tr-TR" sz="3600" dirty="0"/>
              <a:t>Google </a:t>
            </a:r>
            <a:r>
              <a:rPr lang="tr-TR" sz="3600" dirty="0" err="1"/>
              <a:t>Chrome</a:t>
            </a:r>
            <a:endParaRPr lang="tr-TR" sz="3600" dirty="0"/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tr-TR" sz="3600" dirty="0" err="1"/>
              <a:t>Mozilla</a:t>
            </a:r>
            <a:r>
              <a:rPr lang="tr-TR" sz="3600" dirty="0"/>
              <a:t> </a:t>
            </a:r>
            <a:r>
              <a:rPr lang="tr-TR" sz="3600" dirty="0" err="1"/>
              <a:t>FireFox</a:t>
            </a:r>
            <a:endParaRPr lang="tr-TR" sz="3600" dirty="0"/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tr-TR" sz="3600" dirty="0"/>
              <a:t>Safari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tr-TR" sz="3600" dirty="0"/>
              <a:t>Opera</a:t>
            </a:r>
          </a:p>
          <a:p>
            <a:pPr lvl="1" algn="l"/>
            <a:endParaRPr lang="tr-TR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976097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40913" y="137621"/>
            <a:ext cx="10805375" cy="2425276"/>
          </a:xfrm>
        </p:spPr>
        <p:txBody>
          <a:bodyPr>
            <a:normAutofit/>
          </a:bodyPr>
          <a:lstStyle/>
          <a:p>
            <a:r>
              <a:rPr lang="tr-TR" sz="4000" b="1" dirty="0"/>
              <a:t>DONANIM</a:t>
            </a:r>
          </a:p>
          <a:p>
            <a:pPr algn="l"/>
            <a:r>
              <a:rPr lang="tr-TR" sz="4000" dirty="0"/>
              <a:t>Bilgisayar sistemlerinin elle tutulan gözle görülen bütün fiziksel parçalarına donanım denir. Yazılımlar tarafından yönetilir.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321971" y="2532118"/>
            <a:ext cx="39022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/>
              <a:t>EN TEMEL DONANIM PARÇALARI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 err="1"/>
              <a:t>Anakart</a:t>
            </a:r>
            <a:endParaRPr lang="tr-TR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/>
              <a:t>İşlemci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/>
              <a:t>RAM Bellek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/>
              <a:t>Ekran Kartı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/>
              <a:t>Sabit Disk Sürücü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4958367" y="3400025"/>
            <a:ext cx="30651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/>
              <a:t>Ses Kartı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/>
              <a:t>Fare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/>
              <a:t>Klavye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/>
              <a:t>Hafıza Çubuğu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/>
              <a:t>Mikrofon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/>
              <a:t>Kulaklık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8023538" y="3400025"/>
            <a:ext cx="30651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/>
              <a:t>Ekran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/>
              <a:t>Hoparlör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/>
              <a:t>Oyun Kolu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/>
              <a:t>Yazıcı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/>
              <a:t>Tarayıcı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b="1" dirty="0"/>
              <a:t>Kasa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200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5061397" y="2532118"/>
            <a:ext cx="5447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/>
              <a:t>YARDIMCI DONANIM PARÇALARI</a:t>
            </a:r>
          </a:p>
        </p:txBody>
      </p:sp>
    </p:spTree>
    <p:extLst>
      <p:ext uri="{BB962C8B-B14F-4D97-AF65-F5344CB8AC3E}">
        <p14:creationId xmlns:p14="http://schemas.microsoft.com/office/powerpoint/2010/main" val="1740943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3792" y="1081373"/>
            <a:ext cx="11269013" cy="5791630"/>
          </a:xfrm>
        </p:spPr>
        <p:txBody>
          <a:bodyPr>
            <a:normAutofit/>
          </a:bodyPr>
          <a:lstStyle/>
          <a:p>
            <a:pPr algn="l"/>
            <a:r>
              <a:rPr lang="tr-TR" sz="4000" dirty="0"/>
              <a:t>Bilgisayar ve diğer BT ürünlerinin yanlış veya gerektiğinden fazla kullanımında sağlık problemleri yaşanabilir.</a:t>
            </a:r>
          </a:p>
          <a:p>
            <a:pPr algn="l"/>
            <a:endParaRPr lang="tr-TR" sz="4000" dirty="0"/>
          </a:p>
          <a:p>
            <a:pPr algn="l"/>
            <a:r>
              <a:rPr lang="tr-TR" sz="4000" dirty="0"/>
              <a:t>Bu sağlık problemleri; Boyun kaslarında ağrı ve tutulma, gözlerde yorulma ve görme bozuklukları, duruş bozuklukları, kilo problemleri, psikolojik problemleri şeklinde sıralanabilir.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296214" y="373487"/>
            <a:ext cx="1164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/>
              <a:t>BİLİŞİM TEKNOLOJİLERİ (BT) VE SAĞLIK</a:t>
            </a:r>
          </a:p>
        </p:txBody>
      </p:sp>
    </p:spTree>
    <p:extLst>
      <p:ext uri="{BB962C8B-B14F-4D97-AF65-F5344CB8AC3E}">
        <p14:creationId xmlns:p14="http://schemas.microsoft.com/office/powerpoint/2010/main" val="1044810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3792" y="1081373"/>
            <a:ext cx="11256135" cy="5791630"/>
          </a:xfrm>
        </p:spPr>
        <p:txBody>
          <a:bodyPr>
            <a:normAutofit/>
          </a:bodyPr>
          <a:lstStyle/>
          <a:p>
            <a:r>
              <a:rPr lang="tr-TR" sz="4000" dirty="0"/>
              <a:t>BEDEN SAĞLIĞI İÇİN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/>
              <a:t>Dik oturulmalı.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/>
              <a:t>Yüksekliği ayarlanabilir, sırt yaslanabilecek ve kol desteği olan bir koltuk kullanılmalıdır.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/>
              <a:t>Dirsek ve eller düz bir çizgi olacak şekilde tutulmalıdır.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/>
              <a:t>Dizler 90 ile 110 derecelik bir açıda olmalı ve her iki ayak yere basmalı.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/>
              <a:t>Uzun süreli çalışmalarda her yarım saatte ara verilmeli, bilgisayar başından kalkarak farklı bir işle uğraşılmalıdır.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tr-TR" sz="40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296214" y="373487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BİLGİSAYAR KULLANILIRKEN UYULMASI GEREKEN KURALLAR</a:t>
            </a:r>
          </a:p>
        </p:txBody>
      </p:sp>
    </p:spTree>
    <p:extLst>
      <p:ext uri="{BB962C8B-B14F-4D97-AF65-F5344CB8AC3E}">
        <p14:creationId xmlns:p14="http://schemas.microsoft.com/office/powerpoint/2010/main" val="1708817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3792" y="1081373"/>
            <a:ext cx="11256135" cy="5791630"/>
          </a:xfrm>
        </p:spPr>
        <p:txBody>
          <a:bodyPr>
            <a:normAutofit/>
          </a:bodyPr>
          <a:lstStyle/>
          <a:p>
            <a:r>
              <a:rPr lang="tr-TR" sz="4000" dirty="0"/>
              <a:t>GÖZ SAĞLIĞI İÇİN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/>
              <a:t>Ekrandan 45 ile 70 cm uzak oturulmalıdır.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/>
              <a:t>Ekranın üst kenarı ile göz hizasının aynı seviyede olmasına dikkat edilmelidir.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/>
              <a:t>Oda yeterli düzeyde ışığa sahip olmalı, ışık ekrana dik açıyla </a:t>
            </a:r>
            <a:r>
              <a:rPr lang="tr-TR" sz="3600" u="sng" dirty="0"/>
              <a:t>gelmemelidir.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Işık yansımaları ve parlamaları önlenmelidir.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Belirli aralıklarla ekran dışında bir yere bakarak göz kaslarının dinlenmesi sağlanmalıdır.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296214" y="373487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BİLGİSAYAR KULLANILIRKEN UYULMASI GEREKEN KURALLAR</a:t>
            </a:r>
          </a:p>
        </p:txBody>
      </p:sp>
    </p:spTree>
    <p:extLst>
      <p:ext uri="{BB962C8B-B14F-4D97-AF65-F5344CB8AC3E}">
        <p14:creationId xmlns:p14="http://schemas.microsoft.com/office/powerpoint/2010/main" val="1059700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3792" y="1081373"/>
            <a:ext cx="11256135" cy="3014109"/>
          </a:xfrm>
        </p:spPr>
        <p:txBody>
          <a:bodyPr>
            <a:normAutofit/>
          </a:bodyPr>
          <a:lstStyle/>
          <a:p>
            <a:pPr algn="l"/>
            <a:r>
              <a:rPr lang="tr-TR" sz="4000" dirty="0"/>
              <a:t>Günümüzde ciddi oranda görülen ve artarak devam eden teknoloji ve oyun bağımlılığı BT’ </a:t>
            </a:r>
            <a:r>
              <a:rPr lang="tr-TR" sz="4000" dirty="0" err="1"/>
              <a:t>nin</a:t>
            </a:r>
            <a:r>
              <a:rPr lang="tr-TR" sz="4000" dirty="0"/>
              <a:t> sağlık yönünden olumsuz etkilerindendir.</a:t>
            </a:r>
          </a:p>
          <a:p>
            <a:pPr algn="l"/>
            <a:r>
              <a:rPr lang="tr-TR" sz="4000" dirty="0"/>
              <a:t>Teknoloji ve oyun bağımlılığı aşağıdaki sonuçlara sebep olmaktadır.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296214" y="373487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TEKNOLOJİ VE OYUN BAĞIMLILIĞI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553792" y="3928057"/>
            <a:ext cx="43916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/>
              <a:t>Derslerde başarısızlık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/>
              <a:t>İçine kapanıklık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/>
              <a:t>Dikkat kaybı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/>
              <a:t>Unutkanlık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/>
              <a:t>İletişim Sorunları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5692462" y="3928057"/>
            <a:ext cx="59500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/>
              <a:t>Şiddete yönelme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/>
              <a:t>Kendini ifade edememe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/>
              <a:t>Özgüven sorunları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/>
              <a:t>Aile ve çevre sorunları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/>
              <a:t>Fiziki sağlık sorunları</a:t>
            </a:r>
          </a:p>
        </p:txBody>
      </p:sp>
    </p:spTree>
    <p:extLst>
      <p:ext uri="{BB962C8B-B14F-4D97-AF65-F5344CB8AC3E}">
        <p14:creationId xmlns:p14="http://schemas.microsoft.com/office/powerpoint/2010/main" val="1481778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3792" y="1081373"/>
            <a:ext cx="11256135" cy="3014109"/>
          </a:xfrm>
        </p:spPr>
        <p:txBody>
          <a:bodyPr>
            <a:normAutofit/>
          </a:bodyPr>
          <a:lstStyle/>
          <a:p>
            <a:pPr algn="l"/>
            <a:r>
              <a:rPr lang="tr-TR" sz="4000" dirty="0"/>
              <a:t>İnternet kullanılırken uyulması ve kaçınılması gereken kuralların tamamına İnternet Etiği (Ahlakı) denir. Güvenilir, dürüst ve saygılı bir internet ortamı (sanal ortam) için bu kurallara uyulması gerekir.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296214" y="373487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İNTERNET ETİĞİ (AHLAKI)</a:t>
            </a:r>
          </a:p>
        </p:txBody>
      </p:sp>
    </p:spTree>
    <p:extLst>
      <p:ext uri="{BB962C8B-B14F-4D97-AF65-F5344CB8AC3E}">
        <p14:creationId xmlns:p14="http://schemas.microsoft.com/office/powerpoint/2010/main" val="68014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3792" y="1081373"/>
            <a:ext cx="11256135" cy="5486852"/>
          </a:xfrm>
        </p:spPr>
        <p:txBody>
          <a:bodyPr>
            <a:normAutofit lnSpcReduction="10000"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tr-TR" sz="4000" dirty="0"/>
              <a:t>Toplum içinde sergilediğiniz tutumları internet ortamında da sürdürün.</a:t>
            </a:r>
          </a:p>
          <a:p>
            <a:pPr marL="742950" indent="-742950" algn="l">
              <a:buFont typeface="+mj-lt"/>
              <a:buAutoNum type="arabicPeriod"/>
            </a:pPr>
            <a:r>
              <a:rPr lang="tr-TR" sz="4000" dirty="0"/>
              <a:t>Düşüncelerinizi ifade </a:t>
            </a:r>
            <a:r>
              <a:rPr lang="tr-TR" sz="4000"/>
              <a:t>ederken nazik </a:t>
            </a:r>
            <a:r>
              <a:rPr lang="tr-TR" sz="4000" dirty="0"/>
              <a:t>bir dil kullanın, gereksiz tartışmalara girmeyin.</a:t>
            </a:r>
          </a:p>
          <a:p>
            <a:pPr marL="742950" indent="-742950" algn="l">
              <a:buFont typeface="+mj-lt"/>
              <a:buAutoNum type="arabicPeriod"/>
            </a:pPr>
            <a:r>
              <a:rPr lang="tr-TR" sz="4000" dirty="0"/>
              <a:t>Başkalarını duygusal yönden zedeleyici ve rahatsız edici paylaşımların yayılmasına izin vermeyin.</a:t>
            </a:r>
          </a:p>
          <a:p>
            <a:pPr marL="742950" indent="-742950" algn="l">
              <a:buFont typeface="+mj-lt"/>
              <a:buAutoNum type="arabicPeriod"/>
            </a:pPr>
            <a:r>
              <a:rPr lang="tr-TR" sz="4000" dirty="0"/>
              <a:t>Kişilere istekleri dışında rahatsız edici iletiler göndermeyin.</a:t>
            </a:r>
          </a:p>
          <a:p>
            <a:pPr marL="742950" indent="-742950" algn="l">
              <a:buFont typeface="+mj-lt"/>
              <a:buAutoNum type="arabicPeriod"/>
            </a:pPr>
            <a:r>
              <a:rPr lang="tr-TR" sz="4000" dirty="0"/>
              <a:t>Anlamsız ve gereksiz iletiler göndermeyin.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296214" y="373487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İNTERNET ETİĞİ (AHLAKI)</a:t>
            </a:r>
          </a:p>
        </p:txBody>
      </p:sp>
    </p:spTree>
    <p:extLst>
      <p:ext uri="{BB962C8B-B14F-4D97-AF65-F5344CB8AC3E}">
        <p14:creationId xmlns:p14="http://schemas.microsoft.com/office/powerpoint/2010/main" val="8252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8186" y="485350"/>
            <a:ext cx="10805375" cy="6372649"/>
          </a:xfrm>
        </p:spPr>
        <p:txBody>
          <a:bodyPr>
            <a:normAutofit/>
          </a:bodyPr>
          <a:lstStyle/>
          <a:p>
            <a:r>
              <a:rPr lang="tr-TR" sz="4000" b="1" dirty="0"/>
              <a:t>BİLGİSAYAR SİSTEMİNDE KULLANILAN TEKNOLOJİLER</a:t>
            </a:r>
          </a:p>
          <a:p>
            <a:endParaRPr lang="tr-TR" sz="40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sz="4000" dirty="0"/>
              <a:t>Elektronik Teknolojisi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sz="4000" dirty="0"/>
              <a:t>Metal Teknolojisi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sz="4000" dirty="0"/>
              <a:t>Plastik Teknolojisi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sz="4000" dirty="0" err="1"/>
              <a:t>Nano</a:t>
            </a:r>
            <a:r>
              <a:rPr lang="tr-TR" sz="4000" dirty="0"/>
              <a:t> Teknolojisi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sz="4000" dirty="0"/>
              <a:t>Yazılım Teknolojisi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sz="4000" dirty="0"/>
              <a:t>AR-GE (Araştırma Geliştirme) Teknolojisi</a:t>
            </a:r>
          </a:p>
        </p:txBody>
      </p:sp>
    </p:spTree>
    <p:extLst>
      <p:ext uri="{BB962C8B-B14F-4D97-AF65-F5344CB8AC3E}">
        <p14:creationId xmlns:p14="http://schemas.microsoft.com/office/powerpoint/2010/main" val="113347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3792" y="1081373"/>
            <a:ext cx="11256135" cy="5486852"/>
          </a:xfrm>
        </p:spPr>
        <p:txBody>
          <a:bodyPr>
            <a:normAutofit/>
          </a:bodyPr>
          <a:lstStyle/>
          <a:p>
            <a:pPr marL="742950" indent="-742950" algn="l">
              <a:buFont typeface="+mj-lt"/>
              <a:buAutoNum type="arabicPeriod" startAt="6"/>
            </a:pPr>
            <a:r>
              <a:rPr lang="tr-TR" sz="4000"/>
              <a:t>Doğruluğundan </a:t>
            </a:r>
            <a:r>
              <a:rPr lang="tr-TR" sz="4000" dirty="0"/>
              <a:t>emin olmadığınız paylaşımlardan kaçının.</a:t>
            </a:r>
          </a:p>
          <a:p>
            <a:pPr marL="742950" indent="-742950" algn="l">
              <a:buFont typeface="+mj-lt"/>
              <a:buAutoNum type="arabicPeriod" startAt="6"/>
            </a:pPr>
            <a:r>
              <a:rPr lang="tr-TR" sz="4000" dirty="0"/>
              <a:t>Başkalarına ait bilgi, düşünce ve yazıları kendinize ait gibi göstermeyin.</a:t>
            </a:r>
          </a:p>
          <a:p>
            <a:pPr marL="742950" indent="-742950" algn="l">
              <a:buFont typeface="+mj-lt"/>
              <a:buAutoNum type="arabicPeriod" startAt="6"/>
            </a:pPr>
            <a:r>
              <a:rPr lang="tr-TR" sz="4000" dirty="0"/>
              <a:t>Başkalarının kişilik haklarına ve özel yaşamlarına saygılı olun. Kişilerle ilgili olumsuz yorum yapmayın.</a:t>
            </a:r>
          </a:p>
          <a:p>
            <a:pPr marL="742950" indent="-742950" algn="l">
              <a:buFont typeface="+mj-lt"/>
              <a:buAutoNum type="arabicPeriod"/>
            </a:pPr>
            <a:endParaRPr lang="tr-TR" sz="40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296214" y="373487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İNTERNET ETİĞİ (AHLAKI)</a:t>
            </a:r>
          </a:p>
        </p:txBody>
      </p:sp>
    </p:spTree>
    <p:extLst>
      <p:ext uri="{BB962C8B-B14F-4D97-AF65-F5344CB8AC3E}">
        <p14:creationId xmlns:p14="http://schemas.microsoft.com/office/powerpoint/2010/main" val="3814777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3792" y="1081373"/>
            <a:ext cx="11256135" cy="2421681"/>
          </a:xfrm>
        </p:spPr>
        <p:txBody>
          <a:bodyPr>
            <a:normAutofit/>
          </a:bodyPr>
          <a:lstStyle/>
          <a:p>
            <a:pPr marL="742950" indent="-742950" algn="l">
              <a:buFont typeface="+mj-lt"/>
              <a:buAutoNum type="arabicPeriod" startAt="9"/>
            </a:pPr>
            <a:r>
              <a:rPr lang="tr-TR" sz="4000" dirty="0"/>
              <a:t>İnterneti yasa dışı bir biçimde insanlara zarar verme, başkalarının işini engelleme, gizli ve kişisel bilgileri ele geçirme, sahtekarlık, dolandırıcılık ya da hırsızlık gibi kötü amaçlar için kullanmayın.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296214" y="373487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İNTERNET ETİĞİ (AHLAKI)</a:t>
            </a: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53792" y="3747300"/>
            <a:ext cx="11256135" cy="285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dirty="0"/>
              <a:t>ETİK İLKELERİN İHLALİ</a:t>
            </a:r>
          </a:p>
          <a:p>
            <a:pPr algn="l"/>
            <a:r>
              <a:rPr lang="tr-TR" sz="4000" dirty="0"/>
              <a:t>Etik ilkelerin ihlal edilmesi olumsuz bir çok sonuç ortaya çıkaracaktır. Hatta bu ihlaller sonucunda suç işlemiş olabilirsiniz.</a:t>
            </a:r>
          </a:p>
        </p:txBody>
      </p:sp>
    </p:spTree>
    <p:extLst>
      <p:ext uri="{BB962C8B-B14F-4D97-AF65-F5344CB8AC3E}">
        <p14:creationId xmlns:p14="http://schemas.microsoft.com/office/powerpoint/2010/main" val="130356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3792" y="1081374"/>
            <a:ext cx="11256135" cy="3529264"/>
          </a:xfrm>
        </p:spPr>
        <p:txBody>
          <a:bodyPr>
            <a:normAutofit/>
          </a:bodyPr>
          <a:lstStyle/>
          <a:p>
            <a:pPr algn="l"/>
            <a:r>
              <a:rPr lang="tr-TR" sz="4000" dirty="0"/>
              <a:t>Bir kişi ya da grubun bilişim teknolojilerini kullanarak, diğer kişi ve gruplara karşı;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b="1" dirty="0"/>
              <a:t>Zarar vermek amacıyla</a:t>
            </a:r>
            <a:r>
              <a:rPr lang="tr-TR" sz="4000" dirty="0"/>
              <a:t>,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b="1" dirty="0"/>
              <a:t>Kötü niyetli olarak</a:t>
            </a:r>
            <a:r>
              <a:rPr lang="tr-TR" sz="4000" dirty="0"/>
              <a:t>,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b="1" dirty="0"/>
              <a:t>Tekrarlayan biçimde </a:t>
            </a:r>
            <a:r>
              <a:rPr lang="tr-TR" sz="4000" dirty="0"/>
              <a:t>kullanmasıdır.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296214" y="373487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SİBER (SANAL) ZORBALIK</a:t>
            </a: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53792" y="4339729"/>
            <a:ext cx="11256135" cy="2518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4000" dirty="0"/>
              <a:t>Siber zorbalık genellikle cep telefonu, tablet ya da bilgisayar kullanarak, soysal medya </a:t>
            </a:r>
            <a:r>
              <a:rPr lang="tr-TR" sz="4000" b="1" dirty="0"/>
              <a:t>(</a:t>
            </a:r>
            <a:r>
              <a:rPr lang="tr-TR" sz="4000" b="1" dirty="0" err="1"/>
              <a:t>twitter</a:t>
            </a:r>
            <a:r>
              <a:rPr lang="tr-TR" sz="4000" b="1" dirty="0"/>
              <a:t>, </a:t>
            </a:r>
            <a:r>
              <a:rPr lang="tr-TR" sz="4000" b="1" dirty="0" err="1"/>
              <a:t>youtube</a:t>
            </a:r>
            <a:r>
              <a:rPr lang="tr-TR" sz="4000" b="1" dirty="0"/>
              <a:t>, </a:t>
            </a:r>
            <a:r>
              <a:rPr lang="tr-TR" sz="4000" b="1" dirty="0" err="1"/>
              <a:t>facebook</a:t>
            </a:r>
            <a:r>
              <a:rPr lang="tr-TR" sz="4000" b="1" dirty="0"/>
              <a:t>, </a:t>
            </a:r>
            <a:r>
              <a:rPr lang="tr-TR" sz="4000" b="1" dirty="0" err="1"/>
              <a:t>instagram</a:t>
            </a:r>
            <a:r>
              <a:rPr lang="tr-TR" sz="4000" b="1" dirty="0"/>
              <a:t>, </a:t>
            </a:r>
            <a:r>
              <a:rPr lang="tr-TR" sz="4000" b="1" dirty="0" err="1"/>
              <a:t>snapchat</a:t>
            </a:r>
            <a:r>
              <a:rPr lang="tr-TR" sz="4000" b="1" dirty="0"/>
              <a:t>, </a:t>
            </a:r>
            <a:r>
              <a:rPr lang="tr-TR" sz="4000" b="1" dirty="0" err="1"/>
              <a:t>tiktok</a:t>
            </a:r>
            <a:r>
              <a:rPr lang="tr-TR" sz="4000" b="1" dirty="0"/>
              <a:t> vb.) </a:t>
            </a:r>
            <a:r>
              <a:rPr lang="tr-TR" sz="4000" dirty="0"/>
              <a:t>ve oyun platformları üzerinden yapılmaktadır.</a:t>
            </a:r>
          </a:p>
        </p:txBody>
      </p:sp>
    </p:spTree>
    <p:extLst>
      <p:ext uri="{BB962C8B-B14F-4D97-AF65-F5344CB8AC3E}">
        <p14:creationId xmlns:p14="http://schemas.microsoft.com/office/powerpoint/2010/main" val="2318106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62131" y="1702395"/>
            <a:ext cx="4250028" cy="3384757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Tehdit Etmek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Şantaj Yapmak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Hakaret Etmek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Utandırmak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İftira Atmak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tr-TR" sz="40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SİBER (SANAL) ZORBALIK DAVRANIŞLARI</a:t>
            </a: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6825802" y="1702395"/>
            <a:ext cx="4250028" cy="3384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Aşağılamak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Dışlamak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Taciz Etmek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Kandırmak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Yalan Söylemek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800409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04552" y="1006936"/>
            <a:ext cx="10534918" cy="5690078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İnternet ortamında sorgulayıcı olmak.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Şüphelendiğimiz, rahatsız olduğumuz kişileri hemen ailemize bildirmek.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Tanımadığımız kişilerden gelen iletilere dikkatli ve şüpheyle yaklaşmak.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Telefon numarası, adres, T.C. Kimlik numarası gibi özel bilgileri paylaşmamak.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Sanal ortamda rahatsız olduğumuz kişileri hiç düşünmeden </a:t>
            </a:r>
            <a:r>
              <a:rPr lang="tr-TR" sz="4000" b="1" dirty="0"/>
              <a:t>ENGELLEMEK.</a:t>
            </a:r>
            <a:endParaRPr lang="tr-TR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tr-TR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tr-TR" sz="40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SİBER (SANAL) ZORBALIĞA KARŞI ALINABİLECEK ÖNLEMLER</a:t>
            </a:r>
          </a:p>
        </p:txBody>
      </p:sp>
    </p:spTree>
    <p:extLst>
      <p:ext uri="{BB962C8B-B14F-4D97-AF65-F5344CB8AC3E}">
        <p14:creationId xmlns:p14="http://schemas.microsoft.com/office/powerpoint/2010/main" val="157484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04552" y="1006936"/>
            <a:ext cx="10534918" cy="569007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dirty="0">
                <a:solidFill>
                  <a:srgbClr val="202122"/>
                </a:solidFill>
                <a:latin typeface="Arial" panose="020B0604020202020204" pitchFamily="34" charset="0"/>
              </a:rPr>
              <a:t>K</a:t>
            </a:r>
            <a:r>
              <a:rPr lang="tr-TR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işilerin çevrimiçi ortamlardaki hak, görevi ve sorumluluklarının farkında olmasıdır. </a:t>
            </a:r>
          </a:p>
          <a:p>
            <a:pPr algn="just">
              <a:lnSpc>
                <a:spcPct val="100000"/>
              </a:lnSpc>
            </a:pPr>
            <a:endParaRPr lang="tr-TR" sz="32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Dijital vatandaşlığın temel ilkesi, günlük hayatta yapılmayan davranışların internet ortamlarında da yapılmamasıdır.</a:t>
            </a:r>
            <a:endParaRPr lang="tr-TR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tr-TR" sz="40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DİJİTAL VATANDAŞLIK</a:t>
            </a:r>
          </a:p>
        </p:txBody>
      </p:sp>
    </p:spTree>
    <p:extLst>
      <p:ext uri="{BB962C8B-B14F-4D97-AF65-F5344CB8AC3E}">
        <p14:creationId xmlns:p14="http://schemas.microsoft.com/office/powerpoint/2010/main" val="356743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07389" y="1006936"/>
            <a:ext cx="10534918" cy="569007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internet teknolojilerini çağın gerekliliklerini en az düzeyde kullanılması </a:t>
            </a:r>
            <a:r>
              <a:rPr lang="tr-TR" sz="32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(Bilgisayar, Akıllı Telefon, tablet vb. araçların kullanılabilmesi) </a:t>
            </a:r>
            <a:r>
              <a:rPr lang="tr-TR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ve toplum işlerine çevrimiçi olarak </a:t>
            </a:r>
            <a:r>
              <a:rPr lang="tr-TR" sz="32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(İnternet Ortamı) </a:t>
            </a:r>
            <a:r>
              <a:rPr lang="tr-TR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katılma becerisidir.</a:t>
            </a:r>
          </a:p>
          <a:p>
            <a:pPr algn="just">
              <a:lnSpc>
                <a:spcPct val="100000"/>
              </a:lnSpc>
            </a:pPr>
            <a:endParaRPr lang="tr-TR" sz="32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tr-TR" sz="40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DİJİTAL OKUR - YAZARLIK</a:t>
            </a:r>
          </a:p>
        </p:txBody>
      </p:sp>
    </p:spTree>
    <p:extLst>
      <p:ext uri="{BB962C8B-B14F-4D97-AF65-F5344CB8AC3E}">
        <p14:creationId xmlns:p14="http://schemas.microsoft.com/office/powerpoint/2010/main" val="21114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28071" y="951518"/>
            <a:ext cx="10292561" cy="310324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Önemli bilgilerin yetkisiz kişilerin eline geçmemesi, verilerin güvenliğinin sağlanması için alınan önlemler ve uygulamaların tamamını içeren kavramdır.</a:t>
            </a:r>
          </a:p>
          <a:p>
            <a:pPr algn="just">
              <a:lnSpc>
                <a:spcPct val="100000"/>
              </a:lnSpc>
            </a:pPr>
            <a:endParaRPr lang="tr-TR" sz="32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tr-TR" sz="40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GİZLİLİK VE GÜVENLİK</a:t>
            </a:r>
          </a:p>
        </p:txBody>
      </p:sp>
    </p:spTree>
    <p:extLst>
      <p:ext uri="{BB962C8B-B14F-4D97-AF65-F5344CB8AC3E}">
        <p14:creationId xmlns:p14="http://schemas.microsoft.com/office/powerpoint/2010/main" val="23700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04552" y="1006936"/>
            <a:ext cx="10534918" cy="569007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b="1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KULLANICI ADI</a:t>
            </a:r>
          </a:p>
          <a:p>
            <a:pPr algn="just">
              <a:lnSpc>
                <a:spcPct val="100000"/>
              </a:lnSpc>
            </a:pPr>
            <a:r>
              <a:rPr lang="tr-TR" sz="32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İn</a:t>
            </a:r>
            <a:r>
              <a:rPr lang="tr-TR" sz="3200" dirty="0" smtClean="0">
                <a:solidFill>
                  <a:srgbClr val="202122"/>
                </a:solidFill>
                <a:latin typeface="Arial" panose="020B0604020202020204" pitchFamily="34" charset="0"/>
              </a:rPr>
              <a:t>ternet </a:t>
            </a:r>
            <a:r>
              <a:rPr lang="tr-TR" sz="3200" dirty="0">
                <a:solidFill>
                  <a:srgbClr val="202122"/>
                </a:solidFill>
                <a:latin typeface="Arial" panose="020B0604020202020204" pitchFamily="34" charset="0"/>
              </a:rPr>
              <a:t>ortamında kişilerin kendilerini tanımladıkları lakap veya isimlerdir.</a:t>
            </a:r>
          </a:p>
          <a:p>
            <a:pPr algn="just">
              <a:lnSpc>
                <a:spcPct val="100000"/>
              </a:lnSpc>
            </a:pPr>
            <a:endParaRPr lang="tr-TR" sz="32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Kullanı</a:t>
            </a:r>
            <a:r>
              <a:rPr lang="tr-TR" sz="3200" dirty="0">
                <a:solidFill>
                  <a:srgbClr val="202122"/>
                </a:solidFill>
                <a:latin typeface="Arial" panose="020B0604020202020204" pitchFamily="34" charset="0"/>
              </a:rPr>
              <a:t>cı adı her kişiye özel olabilir.</a:t>
            </a:r>
          </a:p>
          <a:p>
            <a:pPr lvl="1" algn="just">
              <a:lnSpc>
                <a:spcPct val="100000"/>
              </a:lnSpc>
            </a:pPr>
            <a:endParaRPr lang="tr-TR" sz="32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200" dirty="0">
                <a:solidFill>
                  <a:srgbClr val="202122"/>
                </a:solidFill>
                <a:latin typeface="Arial" panose="020B0604020202020204" pitchFamily="34" charset="0"/>
              </a:rPr>
              <a:t>Kullanıcı adı kimlik bilgilerini açıklayıcı şekilde olmak zorunda değildir (Gerçek isim, </a:t>
            </a:r>
            <a:r>
              <a:rPr lang="tr-TR" sz="3200" dirty="0" err="1">
                <a:solidFill>
                  <a:srgbClr val="202122"/>
                </a:solidFill>
                <a:latin typeface="Arial" panose="020B0604020202020204" pitchFamily="34" charset="0"/>
              </a:rPr>
              <a:t>Soyisim</a:t>
            </a:r>
            <a:r>
              <a:rPr lang="tr-TR" sz="3200" dirty="0">
                <a:solidFill>
                  <a:srgbClr val="202122"/>
                </a:solidFill>
                <a:latin typeface="Arial" panose="020B0604020202020204" pitchFamily="34" charset="0"/>
              </a:rPr>
              <a:t> gibi).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32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tr-TR" sz="32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tr-TR" sz="40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KULLANICI ADI VE ŞİFRE</a:t>
            </a:r>
          </a:p>
        </p:txBody>
      </p:sp>
    </p:spTree>
    <p:extLst>
      <p:ext uri="{BB962C8B-B14F-4D97-AF65-F5344CB8AC3E}">
        <p14:creationId xmlns:p14="http://schemas.microsoft.com/office/powerpoint/2010/main" val="16486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04552" y="1006936"/>
            <a:ext cx="10534918" cy="569007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b="1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ŞİFRE</a:t>
            </a:r>
          </a:p>
          <a:p>
            <a:pPr algn="just">
              <a:lnSpc>
                <a:spcPct val="100000"/>
              </a:lnSpc>
            </a:pPr>
            <a:r>
              <a:rPr lang="tr-TR" sz="32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Kişilerin </a:t>
            </a:r>
            <a:r>
              <a:rPr lang="tr-TR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</a:t>
            </a:r>
            <a:r>
              <a:rPr lang="tr-TR" sz="3200" dirty="0">
                <a:solidFill>
                  <a:srgbClr val="202122"/>
                </a:solidFill>
                <a:latin typeface="Arial" panose="020B0604020202020204" pitchFamily="34" charset="0"/>
              </a:rPr>
              <a:t>ternet ortamındaki hesapları korumak ve başka kişilerin erişimini (ulaşımını) kısıtlamak için oluşturdukları yapıdır.</a:t>
            </a:r>
          </a:p>
          <a:p>
            <a:pPr algn="just">
              <a:lnSpc>
                <a:spcPct val="100000"/>
              </a:lnSpc>
            </a:pPr>
            <a:endParaRPr lang="tr-TR" sz="32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tr-TR" sz="40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KULLANICI ADI VE ŞİFRE</a:t>
            </a:r>
          </a:p>
        </p:txBody>
      </p:sp>
    </p:spTree>
    <p:extLst>
      <p:ext uri="{BB962C8B-B14F-4D97-AF65-F5344CB8AC3E}">
        <p14:creationId xmlns:p14="http://schemas.microsoft.com/office/powerpoint/2010/main" val="177613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8186" y="485350"/>
            <a:ext cx="10805375" cy="6372649"/>
          </a:xfrm>
        </p:spPr>
        <p:txBody>
          <a:bodyPr>
            <a:normAutofit/>
          </a:bodyPr>
          <a:lstStyle/>
          <a:p>
            <a:r>
              <a:rPr lang="tr-TR" sz="4000" b="1" dirty="0"/>
              <a:t>BİLGİSAYAR</a:t>
            </a:r>
          </a:p>
          <a:p>
            <a:pPr algn="l"/>
            <a:r>
              <a:rPr lang="tr-TR" sz="4000" dirty="0"/>
              <a:t>Bilgisayar bir teknolojik üründür. </a:t>
            </a:r>
          </a:p>
          <a:p>
            <a:pPr algn="l"/>
            <a:r>
              <a:rPr lang="tr-TR" sz="4000" dirty="0"/>
              <a:t>Aritmetiksel ve Mantıksal işlemleri önceden verilmiş yazılımlar yardımıyla yapan ve sonuçlandıran elektronik bir üründür.</a:t>
            </a:r>
          </a:p>
        </p:txBody>
      </p:sp>
    </p:spTree>
    <p:extLst>
      <p:ext uri="{BB962C8B-B14F-4D97-AF65-F5344CB8AC3E}">
        <p14:creationId xmlns:p14="http://schemas.microsoft.com/office/powerpoint/2010/main" val="42195298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04552" y="1006936"/>
            <a:ext cx="10534918" cy="569007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b="1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GÜVENLİ ŞİFRE OLUŞTURURKEN;</a:t>
            </a:r>
          </a:p>
          <a:p>
            <a:pPr marL="457200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2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Şifremizi </a:t>
            </a:r>
            <a:r>
              <a:rPr lang="tr-TR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kimseyle paylaşmamalıyız.</a:t>
            </a:r>
          </a:p>
          <a:p>
            <a:pPr marL="457200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200" dirty="0">
                <a:solidFill>
                  <a:srgbClr val="202122"/>
                </a:solidFill>
                <a:latin typeface="Arial" panose="020B0604020202020204" pitchFamily="34" charset="0"/>
              </a:rPr>
              <a:t>Kolay ve Tahmin edilebilir şifreler kullanmamalıyız.</a:t>
            </a:r>
          </a:p>
          <a:p>
            <a:pPr marL="914400" lvl="1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3456</a:t>
            </a:r>
          </a:p>
          <a:p>
            <a:pPr marL="914400" lvl="1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abc123</a:t>
            </a:r>
          </a:p>
          <a:p>
            <a:pPr marL="914400" lvl="1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Fehmi</a:t>
            </a:r>
          </a:p>
          <a:p>
            <a:pPr marL="914400" lvl="1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Genç</a:t>
            </a:r>
          </a:p>
          <a:p>
            <a:pPr marL="914400" lvl="1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03072015 (doğum tarihi, doğum yılı vb.)</a:t>
            </a:r>
          </a:p>
          <a:p>
            <a:pPr marL="914400" lvl="1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1903,1905,1907,1961 vb.</a:t>
            </a:r>
          </a:p>
          <a:p>
            <a:pPr marL="914400" lvl="1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Messi, Ronaldo</a:t>
            </a:r>
            <a:endParaRPr lang="tr-TR" sz="28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KULLANICI ADI VE ŞİFRE</a:t>
            </a:r>
          </a:p>
        </p:txBody>
      </p:sp>
    </p:spTree>
    <p:extLst>
      <p:ext uri="{BB962C8B-B14F-4D97-AF65-F5344CB8AC3E}">
        <p14:creationId xmlns:p14="http://schemas.microsoft.com/office/powerpoint/2010/main" val="57412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96348" y="1006936"/>
            <a:ext cx="11303730" cy="569007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b="1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GÜVENLİ ŞİFRE OLUŞTURURKEN;</a:t>
            </a:r>
          </a:p>
          <a:p>
            <a:pPr algn="just">
              <a:lnSpc>
                <a:spcPct val="100000"/>
              </a:lnSpc>
            </a:pPr>
            <a:endParaRPr lang="tr-TR" sz="32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Şifre içerisinde;</a:t>
            </a:r>
          </a:p>
          <a:p>
            <a:pPr algn="just">
              <a:lnSpc>
                <a:spcPct val="100000"/>
              </a:lnSpc>
            </a:pPr>
            <a:endParaRPr lang="tr-TR" sz="32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En az 1 adet Büyük Harf</a:t>
            </a:r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En az 1 adet Küçük Harf</a:t>
            </a:r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En az 1 adet Rakam</a:t>
            </a:r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En az 1 adet Sembol ( ) ? - _ * « &gt; &lt; . , ~ + % &amp; ! ^ $ [ ] { } \ / @ #</a:t>
            </a:r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Oluşturulan şifre en az 8 karakterden oluşmalıdır.</a:t>
            </a:r>
          </a:p>
          <a:p>
            <a:pPr lvl="1" algn="just">
              <a:lnSpc>
                <a:spcPct val="100000"/>
              </a:lnSpc>
            </a:pPr>
            <a:endParaRPr lang="tr-TR" sz="24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</a:pPr>
            <a:endParaRPr lang="tr-TR" sz="2400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KULLANICI ADI VE ŞİFRE</a:t>
            </a:r>
          </a:p>
        </p:txBody>
      </p:sp>
    </p:spTree>
    <p:extLst>
      <p:ext uri="{BB962C8B-B14F-4D97-AF65-F5344CB8AC3E}">
        <p14:creationId xmlns:p14="http://schemas.microsoft.com/office/powerpoint/2010/main" val="2539926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96348" y="1006936"/>
            <a:ext cx="11303730" cy="569007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b="1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GÜVENLİ ŞİFRE OLUŞTURURKEN;</a:t>
            </a:r>
          </a:p>
          <a:p>
            <a:pPr marL="457200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200" dirty="0" smtClean="0">
                <a:solidFill>
                  <a:srgbClr val="202122"/>
                </a:solidFill>
                <a:latin typeface="Arial" panose="020B0604020202020204" pitchFamily="34" charset="0"/>
              </a:rPr>
              <a:t>Oluşturduğumuz </a:t>
            </a:r>
            <a:r>
              <a:rPr lang="tr-TR" sz="3200" dirty="0">
                <a:solidFill>
                  <a:srgbClr val="202122"/>
                </a:solidFill>
                <a:latin typeface="Arial" panose="020B0604020202020204" pitchFamily="34" charset="0"/>
              </a:rPr>
              <a:t>şifreyi hiçbir yere yazmamalıyız ya da bilgisayar, akıllı telefon, tablet, e-posta hesabı vb. yerlere kaydetmemeliyiz.</a:t>
            </a:r>
          </a:p>
          <a:p>
            <a:pPr marL="457200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200" dirty="0">
                <a:solidFill>
                  <a:srgbClr val="202122"/>
                </a:solidFill>
                <a:latin typeface="Arial" panose="020B0604020202020204" pitchFamily="34" charset="0"/>
              </a:rPr>
              <a:t>Oluşturacağımız şifreler, akılda kalacak şekilde tasarlanmalıdır. «Bizim için anlamlı, dünyadaki diğer bütün kişiler için anlamsız olmalıdır.»</a:t>
            </a:r>
          </a:p>
          <a:p>
            <a:pPr marL="457200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200" dirty="0">
                <a:solidFill>
                  <a:srgbClr val="202122"/>
                </a:solidFill>
                <a:latin typeface="Arial" panose="020B0604020202020204" pitchFamily="34" charset="0"/>
              </a:rPr>
              <a:t>Örnek Şifre:</a:t>
            </a:r>
          </a:p>
          <a:p>
            <a:pPr marL="914400" lvl="1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Kalemlik?54 – </a:t>
            </a:r>
            <a:r>
              <a:rPr lang="tr-TR" sz="2800" dirty="0" err="1">
                <a:solidFill>
                  <a:srgbClr val="202122"/>
                </a:solidFill>
                <a:latin typeface="Arial" panose="020B0604020202020204" pitchFamily="34" charset="0"/>
              </a:rPr>
              <a:t>pEnCeRE</a:t>
            </a: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@+85</a:t>
            </a:r>
          </a:p>
          <a:p>
            <a:pPr lvl="1" algn="just">
              <a:lnSpc>
                <a:spcPct val="100000"/>
              </a:lnSpc>
            </a:pPr>
            <a:endParaRPr lang="tr-TR" sz="24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</a:pPr>
            <a:endParaRPr lang="tr-TR" sz="2400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KULLANICI ADI VE ŞİFRE</a:t>
            </a:r>
          </a:p>
        </p:txBody>
      </p:sp>
    </p:spTree>
    <p:extLst>
      <p:ext uri="{BB962C8B-B14F-4D97-AF65-F5344CB8AC3E}">
        <p14:creationId xmlns:p14="http://schemas.microsoft.com/office/powerpoint/2010/main" val="5436438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24070" y="1006936"/>
            <a:ext cx="11476008" cy="5690078"/>
          </a:xfrm>
        </p:spPr>
        <p:txBody>
          <a:bodyPr>
            <a:normAutofit/>
          </a:bodyPr>
          <a:lstStyle/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Her ne kadar kullanıcı adı ve şifre ile bilgilerimizi koruyor olsak da, zararlı ve kötü amaçlar için oluşturulan yazılımlar nedeniyle güvensiz bir ortam oluşabilir. 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28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</a:pPr>
            <a:r>
              <a:rPr lang="tr-TR" sz="2800" b="1" dirty="0">
                <a:solidFill>
                  <a:srgbClr val="202122"/>
                </a:solidFill>
                <a:latin typeface="Arial" panose="020B0604020202020204" pitchFamily="34" charset="0"/>
              </a:rPr>
              <a:t>Bu durumların önüne geçmek için;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Güvenlik Yazılımları (Anti Virüs Yazılımları) kullanmalıyız. Bu yazılımlar kötü amaçlar için geliştirilen yazılımları engelleyerek güvenli bir ortamda işlemlerimizi yapmamızı sağlar.</a:t>
            </a:r>
          </a:p>
          <a:p>
            <a:pPr lvl="1" algn="just">
              <a:lnSpc>
                <a:spcPct val="100000"/>
              </a:lnSpc>
            </a:pPr>
            <a:endParaRPr lang="tr-TR" sz="28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</a:pPr>
            <a:r>
              <a:rPr lang="tr-TR" sz="2800" b="1" dirty="0">
                <a:solidFill>
                  <a:srgbClr val="202122"/>
                </a:solidFill>
                <a:latin typeface="Arial" panose="020B0604020202020204" pitchFamily="34" charset="0"/>
              </a:rPr>
              <a:t>Bazı güvenlik yazılımı örnekleri;</a:t>
            </a:r>
          </a:p>
          <a:p>
            <a:pPr lvl="1" algn="just">
              <a:lnSpc>
                <a:spcPct val="100000"/>
              </a:lnSpc>
            </a:pP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* Norton 360, * </a:t>
            </a:r>
            <a:r>
              <a:rPr lang="tr-TR" sz="2800" dirty="0" err="1">
                <a:solidFill>
                  <a:srgbClr val="202122"/>
                </a:solidFill>
                <a:latin typeface="Arial" panose="020B0604020202020204" pitchFamily="34" charset="0"/>
              </a:rPr>
              <a:t>KasperSky</a:t>
            </a: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, * Avast, *</a:t>
            </a:r>
            <a:r>
              <a:rPr lang="tr-TR" sz="2800" dirty="0" err="1">
                <a:solidFill>
                  <a:srgbClr val="202122"/>
                </a:solidFill>
                <a:latin typeface="Arial" panose="020B0604020202020204" pitchFamily="34" charset="0"/>
              </a:rPr>
              <a:t>McAffee</a:t>
            </a: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, Nod32</a:t>
            </a:r>
          </a:p>
          <a:p>
            <a:pPr lvl="1" algn="just">
              <a:lnSpc>
                <a:spcPct val="100000"/>
              </a:lnSpc>
            </a:pPr>
            <a:endParaRPr lang="tr-TR" sz="2400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GÜVENLİK</a:t>
            </a:r>
          </a:p>
        </p:txBody>
      </p:sp>
    </p:spTree>
    <p:extLst>
      <p:ext uri="{BB962C8B-B14F-4D97-AF65-F5344CB8AC3E}">
        <p14:creationId xmlns:p14="http://schemas.microsoft.com/office/powerpoint/2010/main" val="22471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24070" y="1006936"/>
            <a:ext cx="11476008" cy="5690078"/>
          </a:xfrm>
        </p:spPr>
        <p:txBody>
          <a:bodyPr>
            <a:normAutofit/>
          </a:bodyPr>
          <a:lstStyle/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Güvenlik konusu çok önemlidir. Bilgisayar ortamında;</a:t>
            </a:r>
          </a:p>
          <a:p>
            <a:pPr lvl="1" algn="just">
              <a:lnSpc>
                <a:spcPct val="100000"/>
              </a:lnSpc>
            </a:pP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%99 Güvenli ortam = %100 Güvensiz ortamdır. </a:t>
            </a:r>
          </a:p>
          <a:p>
            <a:pPr lvl="1" algn="just">
              <a:lnSpc>
                <a:spcPct val="100000"/>
              </a:lnSpc>
            </a:pPr>
            <a:endParaRPr lang="tr-TR" sz="28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rgbClr val="202122"/>
                </a:solidFill>
                <a:latin typeface="Arial" panose="020B0604020202020204" pitchFamily="34" charset="0"/>
              </a:rPr>
              <a:t>Güvenli bir ortam yaratmak için oluşturduğumuz şifreleri belli aralıklarla değiştirmemiz çok faydalıdır.</a:t>
            </a:r>
            <a:endParaRPr lang="tr-TR" sz="26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</a:pPr>
            <a:endParaRPr lang="tr-TR" sz="2400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GÜVENLİK</a:t>
            </a:r>
          </a:p>
        </p:txBody>
      </p:sp>
    </p:spTree>
    <p:extLst>
      <p:ext uri="{BB962C8B-B14F-4D97-AF65-F5344CB8AC3E}">
        <p14:creationId xmlns:p14="http://schemas.microsoft.com/office/powerpoint/2010/main" val="26742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24070" y="1006936"/>
            <a:ext cx="11476008" cy="5690078"/>
          </a:xfrm>
        </p:spPr>
        <p:txBody>
          <a:bodyPr>
            <a:normAutofit/>
          </a:bodyPr>
          <a:lstStyle/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rgbClr val="202122"/>
                </a:solidFill>
                <a:latin typeface="Arial" panose="020B0604020202020204" pitchFamily="34" charset="0"/>
              </a:rPr>
              <a:t>İnternet ortamında bulunan verilere ulaşmamızı sağlayan yazılımlardır.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rgbClr val="202122"/>
                </a:solidFill>
                <a:latin typeface="Arial" panose="020B0604020202020204" pitchFamily="34" charset="0"/>
              </a:rPr>
              <a:t>Web sayfalarını görüntülemek için internet tarayıcılarını kullanmak zorunludur.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rgbClr val="202122"/>
                </a:solidFill>
                <a:latin typeface="Arial" panose="020B0604020202020204" pitchFamily="34" charset="0"/>
              </a:rPr>
              <a:t>Kodlardan oluşmuş olan web sayfalarının kullanıcılar tarafından anlamlı bir şekilde görüntülenmesini sağlarlar.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rgbClr val="202122"/>
                </a:solidFill>
                <a:latin typeface="Arial" panose="020B0604020202020204" pitchFamily="34" charset="0"/>
              </a:rPr>
              <a:t>İnternet tarayıcıları birer yazılımdır, bütün işletim sistemi türlerinde(Windows, </a:t>
            </a:r>
            <a:r>
              <a:rPr lang="tr-TR" sz="32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Macos</a:t>
            </a:r>
            <a:r>
              <a:rPr lang="tr-TR" sz="3200" dirty="0" smtClean="0">
                <a:solidFill>
                  <a:srgbClr val="202122"/>
                </a:solidFill>
                <a:latin typeface="Arial" panose="020B0604020202020204" pitchFamily="34" charset="0"/>
              </a:rPr>
              <a:t>, Linux, </a:t>
            </a:r>
            <a:r>
              <a:rPr lang="tr-TR" sz="32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Android</a:t>
            </a:r>
            <a:r>
              <a:rPr lang="tr-TR" sz="3200" dirty="0" smtClean="0">
                <a:solidFill>
                  <a:srgbClr val="202122"/>
                </a:solidFill>
                <a:latin typeface="Arial" panose="020B0604020202020204" pitchFamily="34" charset="0"/>
              </a:rPr>
              <a:t>, IOS vb.) ayrı ayrı yüklenerek kullanılabilir.</a:t>
            </a:r>
            <a:endParaRPr lang="tr-TR" sz="32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</a:pPr>
            <a:endParaRPr lang="tr-TR" sz="2400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İNTERNET TARAYICISI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408634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24070" y="1006936"/>
            <a:ext cx="11476008" cy="5690078"/>
          </a:xfrm>
        </p:spPr>
        <p:txBody>
          <a:bodyPr>
            <a:normAutofit/>
          </a:bodyPr>
          <a:lstStyle/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rgbClr val="202122"/>
                </a:solidFill>
                <a:latin typeface="Arial" panose="020B0604020202020204" pitchFamily="34" charset="0"/>
              </a:rPr>
              <a:t>Google </a:t>
            </a:r>
            <a:r>
              <a:rPr lang="tr-TR" sz="32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Chrome</a:t>
            </a:r>
            <a:endParaRPr lang="tr-TR" sz="3200" dirty="0" smtClean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smtClean="0">
                <a:solidFill>
                  <a:srgbClr val="202122"/>
                </a:solidFill>
                <a:latin typeface="Arial" panose="020B0604020202020204" pitchFamily="34" charset="0"/>
              </a:rPr>
              <a:t>Microsoft </a:t>
            </a:r>
            <a:r>
              <a:rPr lang="tr-TR" sz="32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Edge</a:t>
            </a:r>
            <a:endParaRPr lang="tr-TR" sz="3200" dirty="0" smtClean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rgbClr val="202122"/>
                </a:solidFill>
                <a:latin typeface="Arial" panose="020B0604020202020204" pitchFamily="34" charset="0"/>
              </a:rPr>
              <a:t>Apple Safari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Mozilla</a:t>
            </a:r>
            <a:r>
              <a:rPr lang="tr-TR" sz="3200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tr-TR" sz="32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Firefox</a:t>
            </a:r>
            <a:endParaRPr lang="tr-TR" sz="3200" dirty="0" smtClean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rgbClr val="202122"/>
                </a:solidFill>
                <a:latin typeface="Arial" panose="020B0604020202020204" pitchFamily="34" charset="0"/>
              </a:rPr>
              <a:t>Opera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Yandex</a:t>
            </a:r>
            <a:r>
              <a:rPr lang="tr-TR" sz="3200" dirty="0" smtClean="0">
                <a:solidFill>
                  <a:srgbClr val="202122"/>
                </a:solidFill>
                <a:latin typeface="Arial" panose="020B0604020202020204" pitchFamily="34" charset="0"/>
              </a:rPr>
              <a:t> Tarayıcı</a:t>
            </a:r>
            <a:endParaRPr lang="tr-TR" sz="32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</a:pPr>
            <a:endParaRPr lang="tr-TR" sz="2400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İNTERNET TARAYICISI ÖRNEKLERİ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34345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24070" y="1006936"/>
            <a:ext cx="11476008" cy="5690078"/>
          </a:xfrm>
        </p:spPr>
        <p:txBody>
          <a:bodyPr>
            <a:normAutofit/>
          </a:bodyPr>
          <a:lstStyle/>
          <a:p>
            <a:pPr lvl="1" algn="just">
              <a:lnSpc>
                <a:spcPct val="100000"/>
              </a:lnSpc>
            </a:pPr>
            <a:r>
              <a:rPr lang="tr-TR" sz="3200" b="1" dirty="0" smtClean="0">
                <a:solidFill>
                  <a:srgbClr val="202122"/>
                </a:solidFill>
                <a:latin typeface="Arial" panose="020B0604020202020204" pitchFamily="34" charset="0"/>
              </a:rPr>
              <a:t>İki Yöntem kullanabiliriz</a:t>
            </a:r>
          </a:p>
          <a:p>
            <a:pPr marL="971550" lvl="1" indent="-514350" algn="just">
              <a:lnSpc>
                <a:spcPct val="100000"/>
              </a:lnSpc>
              <a:buAutoNum type="arabicPeriod"/>
            </a:pPr>
            <a:r>
              <a:rPr lang="tr-TR" sz="3200" b="1" dirty="0" smtClean="0">
                <a:solidFill>
                  <a:srgbClr val="202122"/>
                </a:solidFill>
                <a:latin typeface="Arial" panose="020B0604020202020204" pitchFamily="34" charset="0"/>
              </a:rPr>
              <a:t>Web Sayfası Adresini Doğrudan Yazarak</a:t>
            </a:r>
          </a:p>
          <a:p>
            <a:pPr marL="1428750" lvl="2" indent="-51435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000" dirty="0" smtClean="0">
                <a:solidFill>
                  <a:srgbClr val="202122"/>
                </a:solidFill>
                <a:latin typeface="Arial" panose="020B0604020202020204" pitchFamily="34" charset="0"/>
              </a:rPr>
              <a:t>Bu yöntem ile istediğimiz web sayfasına doğrudan ulaşabiliriz.</a:t>
            </a:r>
          </a:p>
          <a:p>
            <a:pPr marL="1428750" lvl="2" indent="-51435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000" dirty="0" smtClean="0">
                <a:solidFill>
                  <a:srgbClr val="202122"/>
                </a:solidFill>
                <a:latin typeface="Arial" panose="020B0604020202020204" pitchFamily="34" charset="0"/>
              </a:rPr>
              <a:t>Web sayfası adresine ulaşabilmek için yazılacak olan adresin eksiksiz olarak doğru bir şekilde yazılması gerekir.</a:t>
            </a:r>
          </a:p>
          <a:p>
            <a:pPr marL="1428750" lvl="2" indent="-51435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000" dirty="0" smtClean="0">
                <a:solidFill>
                  <a:srgbClr val="202122"/>
                </a:solidFill>
                <a:latin typeface="Arial" panose="020B0604020202020204" pitchFamily="34" charset="0"/>
              </a:rPr>
              <a:t>Eksik veya hatalı yazılan web sayfası adreslerine ulaşmamız mümkün değildir.</a:t>
            </a:r>
            <a:endParaRPr lang="tr-TR" sz="3000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İNTERNET’ DE GEZİNEBİLMEK İÇİN;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302487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7425" y="105411"/>
            <a:ext cx="11732653" cy="5690078"/>
          </a:xfrm>
        </p:spPr>
        <p:txBody>
          <a:bodyPr>
            <a:normAutofit/>
          </a:bodyPr>
          <a:lstStyle/>
          <a:p>
            <a:pPr lvl="1" algn="just">
              <a:lnSpc>
                <a:spcPct val="100000"/>
              </a:lnSpc>
            </a:pPr>
            <a:r>
              <a:rPr lang="tr-TR" sz="8000" b="1" dirty="0">
                <a:solidFill>
                  <a:srgbClr val="FF0000"/>
                </a:solidFill>
                <a:latin typeface="Arial" panose="020B0604020202020204" pitchFamily="34" charset="0"/>
              </a:rPr>
              <a:t>http</a:t>
            </a:r>
            <a:r>
              <a:rPr lang="tr-TR" sz="8000" b="1" dirty="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tr-TR" sz="8000" b="1" dirty="0">
                <a:solidFill>
                  <a:srgbClr val="FF0000"/>
                </a:solidFill>
                <a:latin typeface="Arial" panose="020B0604020202020204" pitchFamily="34" charset="0"/>
              </a:rPr>
              <a:t>://</a:t>
            </a:r>
            <a:r>
              <a:rPr lang="tr-TR" sz="80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www</a:t>
            </a:r>
            <a:r>
              <a:rPr lang="tr-TR" sz="8000" b="1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r>
              <a:rPr lang="tr-TR" sz="8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eba</a:t>
            </a:r>
            <a:r>
              <a:rPr lang="tr-TR" sz="8000" b="1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r>
              <a:rPr lang="tr-TR" sz="8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gov</a:t>
            </a:r>
            <a:r>
              <a:rPr lang="tr-TR" sz="8000" b="1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r>
              <a:rPr lang="tr-TR" sz="8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tr</a:t>
            </a:r>
            <a:endParaRPr lang="tr-TR" sz="72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7577" y="-90155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WEB SAYFASI ADRESİNİN BÖLÜMLERİ</a:t>
            </a:r>
            <a:endParaRPr lang="tr-TR" sz="3600" b="1" dirty="0"/>
          </a:p>
        </p:txBody>
      </p:sp>
      <p:sp>
        <p:nvSpPr>
          <p:cNvPr id="4" name="Aşağı Ok 3"/>
          <p:cNvSpPr/>
          <p:nvPr/>
        </p:nvSpPr>
        <p:spPr>
          <a:xfrm>
            <a:off x="1249252" y="1197731"/>
            <a:ext cx="721217" cy="978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şağı Ok 4"/>
          <p:cNvSpPr/>
          <p:nvPr/>
        </p:nvSpPr>
        <p:spPr>
          <a:xfrm>
            <a:off x="2562897" y="1197731"/>
            <a:ext cx="721217" cy="978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>
            <a:off x="4881094" y="1197731"/>
            <a:ext cx="721217" cy="978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Aşağı Ok 6"/>
          <p:cNvSpPr/>
          <p:nvPr/>
        </p:nvSpPr>
        <p:spPr>
          <a:xfrm>
            <a:off x="7199291" y="1197731"/>
            <a:ext cx="721217" cy="978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7"/>
          <p:cNvSpPr/>
          <p:nvPr/>
        </p:nvSpPr>
        <p:spPr>
          <a:xfrm>
            <a:off x="9375820" y="1197731"/>
            <a:ext cx="721217" cy="978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Aşağı Ok 8"/>
          <p:cNvSpPr/>
          <p:nvPr/>
        </p:nvSpPr>
        <p:spPr>
          <a:xfrm>
            <a:off x="10805374" y="1197731"/>
            <a:ext cx="721217" cy="978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489397" y="2240915"/>
            <a:ext cx="351593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Web sayfasına bağlanabilmek için gerekli olan yazılımdır.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Web adresi yazılırken yazılmasına gerek yoktur.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İnternet Tarayıcısı tarafından otomatik olarak eklenir.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 smtClean="0"/>
              <a:t>Hyper</a:t>
            </a:r>
            <a:r>
              <a:rPr lang="tr-TR" sz="2000" dirty="0" smtClean="0"/>
              <a:t> </a:t>
            </a:r>
            <a:r>
              <a:rPr lang="tr-TR" sz="2000" dirty="0" err="1" smtClean="0"/>
              <a:t>Text</a:t>
            </a:r>
            <a:r>
              <a:rPr lang="tr-TR" sz="2000" dirty="0" smtClean="0"/>
              <a:t> </a:t>
            </a:r>
            <a:r>
              <a:rPr lang="tr-TR" sz="2000" smtClean="0"/>
              <a:t>Transfer Protocol</a:t>
            </a:r>
            <a:endParaRPr lang="tr-T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İleri Metin Transfer Kuralı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http ile birlikte kullanılan S harfi, site içerisindeki verilerin güvenli bir şekilde korunduğunu ifade eder.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b="1" dirty="0" err="1" smtClean="0"/>
              <a:t>S</a:t>
            </a:r>
            <a:r>
              <a:rPr lang="tr-TR" sz="2000" dirty="0" err="1" smtClean="0"/>
              <a:t>ecure</a:t>
            </a:r>
            <a:r>
              <a:rPr lang="tr-TR" sz="2000" dirty="0" smtClean="0"/>
              <a:t> (Güvende) 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3844344" y="2240915"/>
            <a:ext cx="280115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Web sayfasına bağlanabilmek için gerekli olan yazılımdır.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Web adresi yazılırken yazılmasına gerek yoktur.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İnternet Tarayıcısı tarafından otomatik olarak eklenir.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World </a:t>
            </a:r>
            <a:r>
              <a:rPr lang="tr-TR" sz="2000" dirty="0" err="1" smtClean="0"/>
              <a:t>Wide</a:t>
            </a:r>
            <a:r>
              <a:rPr lang="tr-TR" sz="2000" dirty="0" smtClean="0"/>
              <a:t> Web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Dünya Geniş Örümcek Ağı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6574665" y="2240915"/>
            <a:ext cx="215721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Web sayfasının adının belirtildiği yerdir.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Her hangi bir şekilde, anlamlı ve anlamsız olabilir.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Web sayfası adı kullanılırken sadece İngilizce dili alfabesi harfleri kullanılabilir.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8648163" y="2240915"/>
            <a:ext cx="215721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Web sayfası uzantısını gösterir.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Bu uzantılar web sayfası içeriği hakkında bilgilendirme yapar.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Bir çok uzantı herkes tarafında kullanılsa da bazı uzantılar özel kullanıma açıktır.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10559602" y="2240915"/>
            <a:ext cx="163239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Ülke uzantısını gösterir.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Bir web sayfasının bu uzantıyı alabilmesi için gerekli izinlere sahip olması gerekir.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1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7577" y="1006936"/>
            <a:ext cx="11642501" cy="5690078"/>
          </a:xfrm>
        </p:spPr>
        <p:txBody>
          <a:bodyPr>
            <a:normAutofit fontScale="92500"/>
          </a:bodyPr>
          <a:lstStyle/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000" dirty="0" smtClean="0">
                <a:solidFill>
                  <a:srgbClr val="202122"/>
                </a:solidFill>
                <a:latin typeface="Arial" panose="020B0604020202020204" pitchFamily="34" charset="0"/>
              </a:rPr>
              <a:t>Web sayfası adreslerinin bölümlerinin tamamına </a:t>
            </a:r>
            <a:r>
              <a:rPr lang="tr-TR" sz="3000" b="1" dirty="0" smtClean="0">
                <a:solidFill>
                  <a:srgbClr val="202122"/>
                </a:solidFill>
                <a:latin typeface="Arial" panose="020B0604020202020204" pitchFamily="34" charset="0"/>
              </a:rPr>
              <a:t>ALAN ADI</a:t>
            </a:r>
            <a:r>
              <a:rPr lang="tr-TR" sz="3000" b="1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tr-TR" sz="3000" dirty="0" smtClean="0">
                <a:solidFill>
                  <a:srgbClr val="202122"/>
                </a:solidFill>
                <a:latin typeface="Arial" panose="020B0604020202020204" pitchFamily="34" charset="0"/>
              </a:rPr>
              <a:t>denir.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000" dirty="0" smtClean="0">
                <a:solidFill>
                  <a:srgbClr val="202122"/>
                </a:solidFill>
                <a:latin typeface="Arial" panose="020B0604020202020204" pitchFamily="34" charset="0"/>
              </a:rPr>
              <a:t>Web sayfası adresinin bölümleri arasını belirlemek için </a:t>
            </a:r>
            <a:r>
              <a:rPr lang="tr-TR" sz="3000" b="1" dirty="0" smtClean="0">
                <a:solidFill>
                  <a:srgbClr val="202122"/>
                </a:solidFill>
                <a:latin typeface="Arial" panose="020B0604020202020204" pitchFamily="34" charset="0"/>
              </a:rPr>
              <a:t>NOKTA(.) </a:t>
            </a:r>
            <a:r>
              <a:rPr lang="tr-TR" sz="3000" dirty="0" smtClean="0">
                <a:solidFill>
                  <a:srgbClr val="202122"/>
                </a:solidFill>
                <a:latin typeface="Arial" panose="020B0604020202020204" pitchFamily="34" charset="0"/>
              </a:rPr>
              <a:t>işareti kullanılır.</a:t>
            </a:r>
          </a:p>
          <a:p>
            <a:pPr marL="914400" lvl="1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000" dirty="0" smtClean="0">
                <a:solidFill>
                  <a:srgbClr val="202122"/>
                </a:solidFill>
                <a:latin typeface="Arial" panose="020B0604020202020204" pitchFamily="34" charset="0"/>
              </a:rPr>
              <a:t>Web Sayfası Uzantıları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.com (</a:t>
            </a:r>
            <a:r>
              <a:rPr lang="tr-TR" sz="28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comericial</a:t>
            </a: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-Ticari)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.org (</a:t>
            </a:r>
            <a:r>
              <a:rPr lang="tr-TR" sz="28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organization</a:t>
            </a: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-Dernek-Vakıf)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.net (network-Ağ sistemleri)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.gov (</a:t>
            </a:r>
            <a:r>
              <a:rPr lang="tr-TR" sz="28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goverment</a:t>
            </a: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-Devlet-Kamu)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.k12.tr (anasınıfı, ilk-orta-lise)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.edu (</a:t>
            </a:r>
            <a:r>
              <a:rPr lang="tr-TR" sz="28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education</a:t>
            </a: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-Üniversiteler)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.mil (</a:t>
            </a:r>
            <a:r>
              <a:rPr lang="tr-TR" sz="28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military</a:t>
            </a: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 – Resmi ordu)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r>
              <a:rPr lang="tr-TR" sz="28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pol</a:t>
            </a: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 (</a:t>
            </a:r>
            <a:r>
              <a:rPr lang="tr-TR" sz="28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police</a:t>
            </a: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 – Resmi Polis)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tr-TR" sz="2800" dirty="0" smtClean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WEB SAYFASI ADRESLERİ</a:t>
            </a:r>
            <a:endParaRPr lang="tr-TR" sz="3600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5631969" y="2335110"/>
            <a:ext cx="640301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000" dirty="0" smtClean="0">
                <a:solidFill>
                  <a:srgbClr val="202122"/>
                </a:solidFill>
                <a:latin typeface="Arial" panose="020B0604020202020204" pitchFamily="34" charset="0"/>
              </a:rPr>
              <a:t>Ülke Uzantıları</a:t>
            </a:r>
            <a:endParaRPr lang="tr-TR" sz="3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.tr (Türkiye)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.us (Amerika Birleşik Devletleri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.de (Almanya)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r>
              <a:rPr lang="tr-TR" sz="28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jp</a:t>
            </a: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 (Japonya)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r>
              <a:rPr lang="tr-TR" sz="28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br</a:t>
            </a: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 (Brezilya)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.co.uk (Birleşik Krallık)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r>
              <a:rPr lang="tr-TR" sz="28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cn</a:t>
            </a: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 (Çin)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r>
              <a:rPr lang="tr-TR" sz="28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ch</a:t>
            </a:r>
            <a:r>
              <a:rPr lang="tr-TR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 (İsviçre)</a:t>
            </a:r>
            <a:endParaRPr lang="tr-TR" sz="28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315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8186" y="485350"/>
            <a:ext cx="10805375" cy="6372649"/>
          </a:xfrm>
        </p:spPr>
        <p:txBody>
          <a:bodyPr>
            <a:normAutofit/>
          </a:bodyPr>
          <a:lstStyle/>
          <a:p>
            <a:r>
              <a:rPr lang="tr-TR" sz="4000" b="1" dirty="0"/>
              <a:t>Aritmetiksel İşlemler</a:t>
            </a:r>
          </a:p>
          <a:p>
            <a:pPr algn="l"/>
            <a:r>
              <a:rPr lang="tr-TR" sz="4000" dirty="0"/>
              <a:t>Toplama «+», Çıkarma «-», Çarpma «*», Bölme «/» gibi matematiksel işlemlerdir.</a:t>
            </a:r>
          </a:p>
          <a:p>
            <a:pPr algn="l"/>
            <a:endParaRPr lang="tr-TR" sz="4000" dirty="0"/>
          </a:p>
          <a:p>
            <a:r>
              <a:rPr lang="tr-TR" sz="4000" b="1" dirty="0"/>
              <a:t>Mantıksal İşlemler</a:t>
            </a:r>
          </a:p>
          <a:p>
            <a:pPr algn="l"/>
            <a:r>
              <a:rPr lang="tr-TR" sz="4000" dirty="0"/>
              <a:t>Büyüktür «&gt;», Küçüktür «&lt;», Büyük eşittir «&gt;=», Küçük eşittir «&lt;=», Eşittir «=», Eşit değildir «&lt;&gt;», </a:t>
            </a:r>
            <a:r>
              <a:rPr lang="tr-TR" sz="4000" dirty="0" err="1"/>
              <a:t>alfebetik</a:t>
            </a:r>
            <a:r>
              <a:rPr lang="tr-TR" sz="4000" dirty="0"/>
              <a:t> ve sayısal sıralama, evet-hayır, doğru-yanlış gibi işlemlerdir.</a:t>
            </a:r>
          </a:p>
        </p:txBody>
      </p:sp>
    </p:spTree>
    <p:extLst>
      <p:ext uri="{BB962C8B-B14F-4D97-AF65-F5344CB8AC3E}">
        <p14:creationId xmlns:p14="http://schemas.microsoft.com/office/powerpoint/2010/main" val="18555392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24070" y="581932"/>
            <a:ext cx="11476008" cy="6050688"/>
          </a:xfrm>
        </p:spPr>
        <p:txBody>
          <a:bodyPr>
            <a:normAutofit/>
          </a:bodyPr>
          <a:lstStyle/>
          <a:p>
            <a:pPr lvl="1" algn="just">
              <a:lnSpc>
                <a:spcPct val="100000"/>
              </a:lnSpc>
            </a:pPr>
            <a:r>
              <a:rPr lang="tr-TR" sz="3200" b="1" dirty="0" smtClean="0">
                <a:solidFill>
                  <a:srgbClr val="202122"/>
                </a:solidFill>
                <a:latin typeface="Arial" panose="020B0604020202020204" pitchFamily="34" charset="0"/>
              </a:rPr>
              <a:t>2. Arama Motorları Kullanarak</a:t>
            </a:r>
          </a:p>
          <a:p>
            <a:pPr marL="1428750" lvl="2" indent="-51435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000" dirty="0" smtClean="0">
                <a:solidFill>
                  <a:srgbClr val="202122"/>
                </a:solidFill>
                <a:latin typeface="Arial" panose="020B0604020202020204" pitchFamily="34" charset="0"/>
              </a:rPr>
              <a:t>Arama motorları birer web sayfasıdır, bütün web tarayıcıları tarafından açılıp görüntülenebilir.</a:t>
            </a:r>
          </a:p>
          <a:p>
            <a:pPr marL="1428750" lvl="2" indent="-51435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000" dirty="0" smtClean="0">
                <a:solidFill>
                  <a:srgbClr val="202122"/>
                </a:solidFill>
                <a:latin typeface="Arial" panose="020B0604020202020204" pitchFamily="34" charset="0"/>
              </a:rPr>
              <a:t>Bu yöntem ile sadece anahtar kelimeler kullanarak istediğimiz bir web sayfasına ya da ulaşmaya çalıştığımız bilgileri içeren birden çok web sayfasına ulaşmamız mümkün olur.</a:t>
            </a:r>
          </a:p>
          <a:p>
            <a:pPr marL="1428750" lvl="2" indent="-51435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000" dirty="0" smtClean="0">
                <a:solidFill>
                  <a:srgbClr val="202122"/>
                </a:solidFill>
                <a:latin typeface="Arial" panose="020B0604020202020204" pitchFamily="34" charset="0"/>
              </a:rPr>
              <a:t>Arama motorları internet ortamına kayıt olan web sayfalarını kayıt altına alarak çok hızlı bir şekilde ulaşmamızı sağlar.</a:t>
            </a:r>
          </a:p>
          <a:p>
            <a:pPr marL="1428750" lvl="2" indent="-51435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tr-TR" sz="3000" dirty="0" smtClean="0">
                <a:solidFill>
                  <a:srgbClr val="202122"/>
                </a:solidFill>
                <a:latin typeface="Arial" panose="020B0604020202020204" pitchFamily="34" charset="0"/>
              </a:rPr>
              <a:t>Web sayfasına ulaşmak için en hızlı ve kullanışlı yol Arama Motorlarını kullanmaktır.</a:t>
            </a:r>
          </a:p>
          <a:p>
            <a:pPr marL="1428750" lvl="2" indent="-51435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tr-TR" sz="3000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7577" y="77272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İNTERNET’ DE GEZİNEBİLMEK İÇİN;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428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24070" y="1006936"/>
            <a:ext cx="11476008" cy="5690078"/>
          </a:xfrm>
        </p:spPr>
        <p:txBody>
          <a:bodyPr>
            <a:normAutofit/>
          </a:bodyPr>
          <a:lstStyle/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rgbClr val="202122"/>
                </a:solidFill>
                <a:latin typeface="Arial" panose="020B0604020202020204" pitchFamily="34" charset="0"/>
              </a:rPr>
              <a:t>Google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rgbClr val="202122"/>
                </a:solidFill>
                <a:latin typeface="Arial" panose="020B0604020202020204" pitchFamily="34" charset="0"/>
              </a:rPr>
              <a:t>Bing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rgbClr val="202122"/>
                </a:solidFill>
                <a:latin typeface="Arial" panose="020B0604020202020204" pitchFamily="34" charset="0"/>
              </a:rPr>
              <a:t>Safari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Yandex</a:t>
            </a:r>
            <a:endParaRPr lang="tr-TR" sz="3200" dirty="0" smtClean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32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Yahoo</a:t>
            </a:r>
            <a:endParaRPr lang="tr-TR" sz="3200" dirty="0" smtClean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</a:pPr>
            <a:endParaRPr lang="tr-TR" sz="3200" dirty="0" smtClean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7577" y="154546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ARAMA MOTORLARI ÖRNEKLERİ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8585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8186" y="485350"/>
            <a:ext cx="10805375" cy="3944982"/>
          </a:xfrm>
        </p:spPr>
        <p:txBody>
          <a:bodyPr>
            <a:normAutofit fontScale="92500" lnSpcReduction="10000"/>
          </a:bodyPr>
          <a:lstStyle/>
          <a:p>
            <a:r>
              <a:rPr lang="tr-TR" sz="4000" b="1" dirty="0"/>
              <a:t>BİLİŞİM</a:t>
            </a:r>
          </a:p>
          <a:p>
            <a:pPr algn="l"/>
            <a:r>
              <a:rPr lang="tr-TR" sz="4000" dirty="0"/>
              <a:t>Bilgiyi akla uygun ve düzenli şekilde işleyen, üreten, depolayan ve sunan bilim dalıdır.</a:t>
            </a:r>
          </a:p>
          <a:p>
            <a:pPr algn="l"/>
            <a:endParaRPr lang="tr-TR" sz="4000" dirty="0"/>
          </a:p>
          <a:p>
            <a:pPr algn="l"/>
            <a:r>
              <a:rPr lang="tr-TR" sz="4000" dirty="0"/>
              <a:t>Bilişim kelimesi iki kelimenin birleşimi ile oluşur.</a:t>
            </a:r>
          </a:p>
          <a:p>
            <a:pPr algn="l"/>
            <a:endParaRPr lang="tr-TR" sz="4000" dirty="0"/>
          </a:p>
          <a:p>
            <a:r>
              <a:rPr lang="tr-TR" sz="4000" dirty="0"/>
              <a:t>BİLİŞİM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4095480" y="4430332"/>
            <a:ext cx="1339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/>
              <a:t>BİLGİ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6478072" y="4430332"/>
            <a:ext cx="2150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/>
              <a:t>İLETİŞİM</a:t>
            </a:r>
          </a:p>
        </p:txBody>
      </p:sp>
    </p:spTree>
    <p:extLst>
      <p:ext uri="{BB962C8B-B14F-4D97-AF65-F5344CB8AC3E}">
        <p14:creationId xmlns:p14="http://schemas.microsoft.com/office/powerpoint/2010/main" val="1146288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8186" y="334850"/>
            <a:ext cx="10805375" cy="6413679"/>
          </a:xfrm>
        </p:spPr>
        <p:txBody>
          <a:bodyPr>
            <a:normAutofit lnSpcReduction="10000"/>
          </a:bodyPr>
          <a:lstStyle/>
          <a:p>
            <a:r>
              <a:rPr lang="tr-TR" sz="4000" b="1" dirty="0"/>
              <a:t>BİLİŞİM TEKNOLOJİLERİ (BT)</a:t>
            </a:r>
          </a:p>
          <a:p>
            <a:pPr algn="l"/>
            <a:r>
              <a:rPr lang="tr-TR" sz="4000" dirty="0"/>
              <a:t>Bilişim bilimde kullanılan tüm araç ve gereçlere Bilişim Teknolojileri (BT) denir.</a:t>
            </a:r>
          </a:p>
          <a:p>
            <a:pPr algn="l"/>
            <a:endParaRPr lang="tr-TR" sz="4000" dirty="0"/>
          </a:p>
          <a:p>
            <a:r>
              <a:rPr lang="tr-TR" sz="4000" b="1" dirty="0"/>
              <a:t>BT KAVRAMLARI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b="1" dirty="0"/>
              <a:t>Hizmet	:</a:t>
            </a:r>
            <a:r>
              <a:rPr lang="tr-TR" sz="4000" dirty="0"/>
              <a:t> AR-GE çalışmaları, veri işleme süreci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b="1" dirty="0"/>
              <a:t>Yazılım	:</a:t>
            </a:r>
            <a:r>
              <a:rPr lang="tr-TR" sz="4000" dirty="0"/>
              <a:t> BT sistemlerini yönetim ve kullanma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b="1" dirty="0"/>
              <a:t>Donanım	:</a:t>
            </a:r>
            <a:r>
              <a:rPr lang="tr-TR" sz="4000" dirty="0"/>
              <a:t> Fiziksel parçaların tamamı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b="1" dirty="0"/>
              <a:t>Ekipman	: </a:t>
            </a:r>
            <a:r>
              <a:rPr lang="tr-TR" sz="4000" dirty="0"/>
              <a:t>Kablolar, Güç Kaynağı, Soğutma sistemleri, Kasa ve diğer elemanlar</a:t>
            </a:r>
          </a:p>
        </p:txBody>
      </p:sp>
    </p:spTree>
    <p:extLst>
      <p:ext uri="{BB962C8B-B14F-4D97-AF65-F5344CB8AC3E}">
        <p14:creationId xmlns:p14="http://schemas.microsoft.com/office/powerpoint/2010/main" val="60472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40913" y="137620"/>
            <a:ext cx="10805375" cy="6372649"/>
          </a:xfrm>
        </p:spPr>
        <p:txBody>
          <a:bodyPr>
            <a:normAutofit lnSpcReduction="10000"/>
          </a:bodyPr>
          <a:lstStyle/>
          <a:p>
            <a:r>
              <a:rPr lang="tr-TR" sz="4000" b="1" dirty="0"/>
              <a:t>YAZILIM</a:t>
            </a:r>
          </a:p>
          <a:p>
            <a:pPr algn="l"/>
            <a:r>
              <a:rPr lang="tr-TR" sz="4000" dirty="0"/>
              <a:t>Bilgisayar sistemlerini yöneten, bilgisayar sistemlerini faydalı amaçlar için kullanmamızı sağlayan birimlerdir.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En küçük yazılım birimine Kod denir.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Yazılım oluşturma sürecine kodlama(programlama) denir.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Yazılımlar BT’ </a:t>
            </a:r>
            <a:r>
              <a:rPr lang="tr-TR" sz="4000" dirty="0" err="1"/>
              <a:t>nin</a:t>
            </a:r>
            <a:r>
              <a:rPr lang="tr-TR" sz="4000" dirty="0"/>
              <a:t> Sanal(Hayali) bölümünü oluşturur.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Bilgisayar sisteminin açılmasından sonra gördüğümüz her şey yazılımdır.</a:t>
            </a:r>
          </a:p>
        </p:txBody>
      </p:sp>
    </p:spTree>
    <p:extLst>
      <p:ext uri="{BB962C8B-B14F-4D97-AF65-F5344CB8AC3E}">
        <p14:creationId xmlns:p14="http://schemas.microsoft.com/office/powerpoint/2010/main" val="2992556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40913" y="137621"/>
            <a:ext cx="10805375" cy="1510876"/>
          </a:xfrm>
        </p:spPr>
        <p:txBody>
          <a:bodyPr>
            <a:normAutofit/>
          </a:bodyPr>
          <a:lstStyle/>
          <a:p>
            <a:r>
              <a:rPr lang="tr-TR" sz="4000" b="1" dirty="0"/>
              <a:t>YAZILIM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4000" dirty="0"/>
              <a:t>En temel kod parçaları 0 ve 1’ </a:t>
            </a:r>
            <a:r>
              <a:rPr lang="tr-TR" sz="4000" dirty="0" err="1"/>
              <a:t>dir</a:t>
            </a:r>
            <a:r>
              <a:rPr lang="tr-TR" sz="4000" dirty="0"/>
              <a:t>. 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1983346" y="1815921"/>
            <a:ext cx="217653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u="sng" dirty="0"/>
              <a:t>1</a:t>
            </a:r>
          </a:p>
          <a:p>
            <a:pPr algn="ctr"/>
            <a:r>
              <a:rPr lang="tr-TR" sz="4400" dirty="0"/>
              <a:t>Evet</a:t>
            </a:r>
          </a:p>
          <a:p>
            <a:pPr algn="ctr"/>
            <a:r>
              <a:rPr lang="tr-TR" sz="4400" dirty="0"/>
              <a:t>Doğru</a:t>
            </a:r>
          </a:p>
          <a:p>
            <a:pPr algn="ctr"/>
            <a:r>
              <a:rPr lang="tr-TR" sz="4400" dirty="0"/>
              <a:t>Büyük</a:t>
            </a:r>
          </a:p>
          <a:p>
            <a:pPr algn="ctr"/>
            <a:r>
              <a:rPr lang="tr-TR" sz="4400" dirty="0"/>
              <a:t>Dolu</a:t>
            </a:r>
          </a:p>
          <a:p>
            <a:pPr algn="ctr"/>
            <a:r>
              <a:rPr lang="tr-TR" sz="4400" dirty="0"/>
              <a:t>Yüksek</a:t>
            </a:r>
          </a:p>
          <a:p>
            <a:pPr algn="ctr"/>
            <a:r>
              <a:rPr lang="tr-TR" sz="4400" dirty="0"/>
              <a:t>Açık</a:t>
            </a:r>
          </a:p>
          <a:p>
            <a:pPr algn="ctr"/>
            <a:endParaRPr lang="tr-TR" sz="4400" u="sng" dirty="0"/>
          </a:p>
        </p:txBody>
      </p:sp>
      <p:sp>
        <p:nvSpPr>
          <p:cNvPr id="4" name="Metin kutusu 3"/>
          <p:cNvSpPr txBox="1"/>
          <p:nvPr/>
        </p:nvSpPr>
        <p:spPr>
          <a:xfrm>
            <a:off x="5563673" y="1815921"/>
            <a:ext cx="217653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u="sng" dirty="0"/>
              <a:t>0</a:t>
            </a:r>
          </a:p>
          <a:p>
            <a:pPr algn="ctr"/>
            <a:r>
              <a:rPr lang="tr-TR" sz="4400" dirty="0"/>
              <a:t>Hayır</a:t>
            </a:r>
          </a:p>
          <a:p>
            <a:pPr algn="ctr"/>
            <a:r>
              <a:rPr lang="tr-TR" sz="4400" dirty="0"/>
              <a:t>Yanlış</a:t>
            </a:r>
          </a:p>
          <a:p>
            <a:pPr algn="ctr"/>
            <a:r>
              <a:rPr lang="tr-TR" sz="4400" dirty="0"/>
              <a:t>Küçük</a:t>
            </a:r>
          </a:p>
          <a:p>
            <a:pPr algn="ctr"/>
            <a:r>
              <a:rPr lang="tr-TR" sz="4400" dirty="0"/>
              <a:t>Boş</a:t>
            </a:r>
          </a:p>
          <a:p>
            <a:pPr algn="ctr"/>
            <a:r>
              <a:rPr lang="tr-TR" sz="4400" dirty="0"/>
              <a:t>Alçak</a:t>
            </a:r>
          </a:p>
          <a:p>
            <a:pPr algn="ctr"/>
            <a:r>
              <a:rPr lang="tr-TR" sz="4400" dirty="0"/>
              <a:t>Kapalı</a:t>
            </a:r>
          </a:p>
          <a:p>
            <a:pPr algn="ctr"/>
            <a:endParaRPr lang="tr-TR" sz="4400" u="sng" dirty="0"/>
          </a:p>
        </p:txBody>
      </p:sp>
    </p:spTree>
    <p:extLst>
      <p:ext uri="{BB962C8B-B14F-4D97-AF65-F5344CB8AC3E}">
        <p14:creationId xmlns:p14="http://schemas.microsoft.com/office/powerpoint/2010/main" val="3066339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54568" y="365125"/>
            <a:ext cx="7799231" cy="5224306"/>
          </a:xfrm>
        </p:spPr>
        <p:txBody>
          <a:bodyPr/>
          <a:lstStyle/>
          <a:p>
            <a:r>
              <a:rPr lang="tr-TR" dirty="0"/>
              <a:t>Evrensel olarak kullanılan ve açma kapama anlamı taşıyan bu sembol, 0 ve 1 den oluşur.</a:t>
            </a:r>
            <a:br>
              <a:rPr lang="tr-TR" dirty="0"/>
            </a:br>
            <a:r>
              <a:rPr lang="tr-TR" dirty="0"/>
              <a:t>0 kapalı konumu, 1 ise açık konumu temsil eder.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37" y="166197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99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1834</Words>
  <Application>Microsoft Office PowerPoint</Application>
  <PresentationFormat>Geniş ekran</PresentationFormat>
  <Paragraphs>315</Paragraphs>
  <Slides>41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Evrensel olarak kullanılan ve açma kapama anlamı taşıyan bu sembol, 0 ve 1 den oluşur. 0 kapalı konumu, 1 ise açık konumu temsil eder.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OEM</dc:creator>
  <cp:lastModifiedBy>OEM</cp:lastModifiedBy>
  <cp:revision>62</cp:revision>
  <dcterms:created xsi:type="dcterms:W3CDTF">2023-10-02T10:52:50Z</dcterms:created>
  <dcterms:modified xsi:type="dcterms:W3CDTF">2024-01-03T10:06:49Z</dcterms:modified>
</cp:coreProperties>
</file>